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2" r:id="rId4"/>
    <p:sldId id="263" r:id="rId5"/>
    <p:sldId id="264" r:id="rId6"/>
    <p:sldId id="273" r:id="rId7"/>
    <p:sldId id="260" r:id="rId8"/>
    <p:sldId id="275"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autoAdjust="0"/>
    <p:restoredTop sz="94660"/>
  </p:normalViewPr>
  <p:slideViewPr>
    <p:cSldViewPr snapToGrid="0">
      <p:cViewPr varScale="1">
        <p:scale>
          <a:sx n="116" d="100"/>
          <a:sy n="116" d="100"/>
        </p:scale>
        <p:origin x="102"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5/22/2019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March/April 2019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21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06054" y="2202404"/>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8810561"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
        <p:nvSpPr>
          <p:cNvPr id="3" name="Rectangle 2"/>
          <p:cNvSpPr/>
          <p:nvPr/>
        </p:nvSpPr>
        <p:spPr>
          <a:xfrm>
            <a:off x="293923" y="962126"/>
            <a:ext cx="11711417" cy="5078313"/>
          </a:xfrm>
          <a:prstGeom prst="rect">
            <a:avLst/>
          </a:prstGeom>
        </p:spPr>
        <p:txBody>
          <a:bodyPr wrap="square">
            <a:spAutoFit/>
          </a:bodyPr>
          <a:lstStyle/>
          <a:p>
            <a:r>
              <a:rPr lang="en-US" b="1" u="sng" dirty="0" smtClean="0"/>
              <a:t>Portable 4-5</a:t>
            </a:r>
            <a:endParaRPr lang="en-US" b="1" u="sng" dirty="0"/>
          </a:p>
          <a:p>
            <a:r>
              <a:rPr lang="en-US" dirty="0" smtClean="0"/>
              <a:t>All stored items have been remove, both restrooms have been built and covered with sheetrock. Rough-in plumbing and electrical are complete. Expect final plumbing and electrical to be complete the week of May 27th. We are completing wall repairs this week, and expect to paint out the rooms, also on the week of the May 27th. Carpet and vinyl are about two weeks out.</a:t>
            </a:r>
            <a:endParaRPr lang="en-US" u="sng" dirty="0"/>
          </a:p>
          <a:p>
            <a:endParaRPr lang="en-US" b="1" u="sng" dirty="0" smtClean="0"/>
          </a:p>
          <a:p>
            <a:r>
              <a:rPr lang="en-US" b="1" u="sng" dirty="0" smtClean="0"/>
              <a:t>Portable 6-7</a:t>
            </a:r>
          </a:p>
          <a:p>
            <a:r>
              <a:rPr lang="en-US" dirty="0" smtClean="0"/>
              <a:t>This portable will not require near the work that 4-5 needed. VCT flooring will need to be replaced, a new aluminum ramp, some minor window and ceiling repairs are needed. Unfortunately, we will not be able to work this building until LCC finishes classes on June 13</a:t>
            </a:r>
            <a:r>
              <a:rPr lang="en-US" baseline="30000" dirty="0" smtClean="0"/>
              <a:t>th</a:t>
            </a:r>
            <a:r>
              <a:rPr lang="en-US" dirty="0" smtClean="0"/>
              <a:t> . That will essentially start the ball rolling for the portable buildings.</a:t>
            </a:r>
          </a:p>
          <a:p>
            <a:r>
              <a:rPr lang="en-US" dirty="0" smtClean="0"/>
              <a:t> </a:t>
            </a:r>
            <a:endParaRPr lang="en-US" dirty="0"/>
          </a:p>
          <a:p>
            <a:r>
              <a:rPr lang="en-US" b="1" u="sng" dirty="0" smtClean="0"/>
              <a:t>Fencing Modifications (WPS)</a:t>
            </a:r>
          </a:p>
          <a:p>
            <a:r>
              <a:rPr lang="en-US" dirty="0" smtClean="0"/>
              <a:t>As we move students out to the portable buildings, this changes our security boundary at WPS (CES). Gates (both vehicle and pedestrian), will have to be modified/added, to include the portable buildings within the secured envelop of the school.</a:t>
            </a:r>
          </a:p>
          <a:p>
            <a:r>
              <a:rPr lang="en-US" dirty="0" smtClean="0"/>
              <a:t>This work will be completed during the summer period.   </a:t>
            </a:r>
            <a:endParaRPr lang="en-US" dirty="0"/>
          </a:p>
          <a:p>
            <a:endParaRPr lang="en-US" dirty="0"/>
          </a:p>
          <a:p>
            <a:endParaRPr lang="en-US" u="sng" dirty="0"/>
          </a:p>
          <a:p>
            <a:endParaRPr lang="en-US" u="sng" dirty="0"/>
          </a:p>
        </p:txBody>
      </p:sp>
    </p:spTree>
    <p:extLst>
      <p:ext uri="{BB962C8B-B14F-4D97-AF65-F5344CB8AC3E}">
        <p14:creationId xmlns:p14="http://schemas.microsoft.com/office/powerpoint/2010/main" val="394468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334710"/>
            <a:ext cx="11727957" cy="5674630"/>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2400" i="1"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b="1" u="sng" dirty="0" smtClean="0"/>
              <a:t>Gas Shut-Off WMS</a:t>
            </a:r>
            <a:r>
              <a:rPr lang="en-US" dirty="0" smtClean="0"/>
              <a:t>  5/24 -We will be installing a seismic gas shutoff valve for the Middle School complex. This valve is also being fitted with a solenoid valve that will allow remote shutdown capabilities. This modification will allow a natural gas detection system to be connected to the valve. This will shut off the gas supply to the building, in the event of a leak, before it comes to a combustible level. The detection system will also be tied into the building evacuation/alarm system, so students and staff can evacuate, in the case of a natural gas leak.</a:t>
            </a:r>
          </a:p>
          <a:p>
            <a:endParaRPr lang="en-US" dirty="0"/>
          </a:p>
          <a:p>
            <a:r>
              <a:rPr lang="en-US" b="1" u="sng" dirty="0" smtClean="0"/>
              <a:t>Office Approach Cameras</a:t>
            </a:r>
            <a:endParaRPr lang="en-US" u="sng" dirty="0"/>
          </a:p>
          <a:p>
            <a:r>
              <a:rPr lang="en-US" dirty="0" smtClean="0"/>
              <a:t>We are waiting for the receipt and installation of a Chrome stick to start up the first of five dedicated entry camera/monitor systems, visible </a:t>
            </a:r>
            <a:r>
              <a:rPr lang="en-US" dirty="0"/>
              <a:t>100% of the time to the school office staff</a:t>
            </a:r>
            <a:r>
              <a:rPr lang="en-US" dirty="0" smtClean="0"/>
              <a:t>.  These cameras will allow office staff to quickly ascertain entryway behavior. </a:t>
            </a:r>
            <a:endParaRPr lang="en-US" dirty="0"/>
          </a:p>
          <a:p>
            <a:endParaRPr lang="en-US" dirty="0" smtClean="0"/>
          </a:p>
          <a:p>
            <a:r>
              <a:rPr lang="en-US" b="1" u="sng" dirty="0" smtClean="0"/>
              <a:t>LCC Relocate </a:t>
            </a:r>
          </a:p>
          <a:p>
            <a:r>
              <a:rPr lang="en-US" dirty="0" smtClean="0"/>
              <a:t>As part of the school realignment, LCC will be moving to the LRA area of the Middle School. This will accommodate Community Outreach’s move to portable 8/9, and subsequent movement of </a:t>
            </a:r>
            <a:r>
              <a:rPr lang="en-US" smtClean="0"/>
              <a:t>WPS Preschool </a:t>
            </a:r>
            <a:r>
              <a:rPr lang="en-US" dirty="0" smtClean="0"/>
              <a:t>to Portable 6/7.  </a:t>
            </a:r>
          </a:p>
          <a:p>
            <a:endParaRPr lang="en-US" dirty="0"/>
          </a:p>
          <a:p>
            <a:r>
              <a:rPr lang="en-US" b="1" dirty="0"/>
              <a:t> </a:t>
            </a:r>
            <a:endParaRPr lang="en-US" dirty="0"/>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729430"/>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2" name="Rectangle 1"/>
          <p:cNvSpPr/>
          <p:nvPr/>
        </p:nvSpPr>
        <p:spPr>
          <a:xfrm>
            <a:off x="586288" y="2108011"/>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74548" y="794700"/>
            <a:ext cx="10731652" cy="1077218"/>
          </a:xfrm>
          <a:prstGeom prst="rect">
            <a:avLst/>
          </a:prstGeom>
        </p:spPr>
        <p:txBody>
          <a:bodyPr wrap="square">
            <a:spAutoFit/>
          </a:bodyPr>
          <a:lstStyle/>
          <a:p>
            <a:endParaRPr lang="en-US" sz="1600" u="sng" dirty="0" smtClean="0"/>
          </a:p>
          <a:p>
            <a:endParaRPr lang="en-US" sz="1600" u="sng" dirty="0"/>
          </a:p>
          <a:p>
            <a:endParaRPr lang="en-US" sz="1600" dirty="0"/>
          </a:p>
          <a:p>
            <a:endParaRPr lang="en-US" sz="1600" dirty="0"/>
          </a:p>
        </p:txBody>
      </p:sp>
    </p:spTree>
    <p:extLst>
      <p:ext uri="{BB962C8B-B14F-4D97-AF65-F5344CB8AC3E}">
        <p14:creationId xmlns:p14="http://schemas.microsoft.com/office/powerpoint/2010/main" val="135364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4" name="Picture 3"/>
          <p:cNvPicPr>
            <a:picLocks noChangeAspect="1"/>
          </p:cNvPicPr>
          <p:nvPr/>
        </p:nvPicPr>
        <p:blipFill>
          <a:blip r:embed="rId2"/>
          <a:stretch>
            <a:fillRect/>
          </a:stretch>
        </p:blipFill>
        <p:spPr>
          <a:xfrm>
            <a:off x="280698" y="1497539"/>
            <a:ext cx="5546355" cy="4031234"/>
          </a:xfrm>
          <a:prstGeom prst="rect">
            <a:avLst/>
          </a:prstGeom>
        </p:spPr>
      </p:pic>
      <p:pic>
        <p:nvPicPr>
          <p:cNvPr id="5" name="Picture 4"/>
          <p:cNvPicPr>
            <a:picLocks noChangeAspect="1"/>
          </p:cNvPicPr>
          <p:nvPr/>
        </p:nvPicPr>
        <p:blipFill>
          <a:blip r:embed="rId3"/>
          <a:stretch>
            <a:fillRect/>
          </a:stretch>
        </p:blipFill>
        <p:spPr>
          <a:xfrm>
            <a:off x="6018585" y="1497539"/>
            <a:ext cx="5863613" cy="4031234"/>
          </a:xfrm>
          <a:prstGeom prst="rect">
            <a:avLst/>
          </a:prstGeom>
        </p:spPr>
      </p:pic>
    </p:spTree>
    <p:extLst>
      <p:ext uri="{BB962C8B-B14F-4D97-AF65-F5344CB8AC3E}">
        <p14:creationId xmlns:p14="http://schemas.microsoft.com/office/powerpoint/2010/main" val="407893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001"/>
            <a:ext cx="10515600" cy="626548"/>
          </a:xfrm>
        </p:spPr>
        <p:txBody>
          <a:bodyPr>
            <a:noAutofit/>
          </a:bodyPr>
          <a:lstStyle/>
          <a:p>
            <a:r>
              <a:rPr lang="en-US" sz="2400" b="1" dirty="0" smtClean="0"/>
              <a:t>FACILITY CHARTS – </a:t>
            </a:r>
            <a:br>
              <a:rPr lang="en-US" sz="2400" b="1" dirty="0" smtClean="0"/>
            </a:br>
            <a:r>
              <a:rPr lang="en-US" sz="2400" b="1" dirty="0" smtClean="0"/>
              <a:t>WATER USAGE</a:t>
            </a:r>
            <a:br>
              <a:rPr lang="en-US" sz="2400" b="1" dirty="0" smtClean="0"/>
            </a:br>
            <a:r>
              <a:rPr lang="en-US" sz="2400" i="1" dirty="0" smtClean="0"/>
              <a:t>WHS, WIS, WMS, WPS</a:t>
            </a:r>
            <a:endParaRPr lang="en-US" sz="2400" i="1" dirty="0"/>
          </a:p>
        </p:txBody>
      </p:sp>
      <p:sp>
        <p:nvSpPr>
          <p:cNvPr id="3" name="TextBox 2"/>
          <p:cNvSpPr txBox="1"/>
          <p:nvPr/>
        </p:nvSpPr>
        <p:spPr>
          <a:xfrm>
            <a:off x="8237974" y="137605"/>
            <a:ext cx="3216650" cy="1077218"/>
          </a:xfrm>
          <a:prstGeom prst="rect">
            <a:avLst/>
          </a:prstGeom>
          <a:noFill/>
          <a:ln>
            <a:solidFill>
              <a:schemeClr val="bg1">
                <a:lumMod val="65000"/>
              </a:schemeClr>
            </a:solidFill>
          </a:ln>
        </p:spPr>
        <p:txBody>
          <a:bodyPr wrap="none" rtlCol="0">
            <a:spAutoFit/>
          </a:bodyPr>
          <a:lstStyle/>
          <a:p>
            <a:pPr algn="ctr"/>
            <a:r>
              <a:rPr lang="en-US" sz="1600" i="1" u="sng" dirty="0" smtClean="0"/>
              <a:t>Note</a:t>
            </a:r>
          </a:p>
          <a:p>
            <a:r>
              <a:rPr lang="en-US" sz="1600" i="1" dirty="0" smtClean="0"/>
              <a:t>Water charts are updated every two</a:t>
            </a:r>
          </a:p>
          <a:p>
            <a:r>
              <a:rPr lang="en-US" sz="1600" i="1" dirty="0"/>
              <a:t>m</a:t>
            </a:r>
            <a:r>
              <a:rPr lang="en-US" sz="1600" i="1" dirty="0" smtClean="0"/>
              <a:t>onths</a:t>
            </a:r>
            <a:r>
              <a:rPr lang="en-US" sz="1600" i="1" dirty="0"/>
              <a:t>.</a:t>
            </a:r>
            <a:r>
              <a:rPr lang="en-US" sz="1600" i="1" dirty="0" smtClean="0"/>
              <a:t> Next update to these charts</a:t>
            </a:r>
          </a:p>
          <a:p>
            <a:r>
              <a:rPr lang="en-US" sz="1600" i="1" dirty="0" smtClean="0"/>
              <a:t>in July 2019.</a:t>
            </a:r>
            <a:endParaRPr lang="en-US" sz="1600" i="1" dirty="0"/>
          </a:p>
        </p:txBody>
      </p:sp>
      <p:sp>
        <p:nvSpPr>
          <p:cNvPr id="13" name="TextBox 12"/>
          <p:cNvSpPr txBox="1"/>
          <p:nvPr/>
        </p:nvSpPr>
        <p:spPr>
          <a:xfrm flipH="1">
            <a:off x="3857834" y="4213310"/>
            <a:ext cx="3872715" cy="1384995"/>
          </a:xfrm>
          <a:prstGeom prst="rect">
            <a:avLst/>
          </a:prstGeom>
          <a:noFill/>
        </p:spPr>
        <p:txBody>
          <a:bodyPr wrap="square" rtlCol="0">
            <a:spAutoFit/>
          </a:bodyPr>
          <a:lstStyle/>
          <a:p>
            <a:pPr algn="ctr"/>
            <a:r>
              <a:rPr lang="en-US" sz="1400" i="1" dirty="0" smtClean="0"/>
              <a:t>The WMS chart has been reconfigured to include the following 7 meters: 755 Park high and low flow, BO and Team High, PIT house, bus barn, athletic field and DO. All of these meters are totaled on the WMS graph, but each data point is recorded separately to aid in identifying leaks. </a:t>
            </a:r>
            <a:endParaRPr lang="en-US" sz="1400" i="1" dirty="0"/>
          </a:p>
        </p:txBody>
      </p:sp>
      <p:pic>
        <p:nvPicPr>
          <p:cNvPr id="9" name="Picture 8"/>
          <p:cNvPicPr>
            <a:picLocks noChangeAspect="1"/>
          </p:cNvPicPr>
          <p:nvPr/>
        </p:nvPicPr>
        <p:blipFill>
          <a:blip r:embed="rId2"/>
          <a:stretch>
            <a:fillRect/>
          </a:stretch>
        </p:blipFill>
        <p:spPr>
          <a:xfrm>
            <a:off x="156318" y="1360719"/>
            <a:ext cx="3584643" cy="2464442"/>
          </a:xfrm>
          <a:prstGeom prst="rect">
            <a:avLst/>
          </a:prstGeom>
        </p:spPr>
      </p:pic>
      <p:pic>
        <p:nvPicPr>
          <p:cNvPr id="10" name="Picture 9"/>
          <p:cNvPicPr>
            <a:picLocks noChangeAspect="1"/>
          </p:cNvPicPr>
          <p:nvPr/>
        </p:nvPicPr>
        <p:blipFill>
          <a:blip r:embed="rId3"/>
          <a:stretch>
            <a:fillRect/>
          </a:stretch>
        </p:blipFill>
        <p:spPr>
          <a:xfrm>
            <a:off x="156317" y="3998541"/>
            <a:ext cx="3584643" cy="2448049"/>
          </a:xfrm>
          <a:prstGeom prst="rect">
            <a:avLst/>
          </a:prstGeom>
        </p:spPr>
      </p:pic>
      <p:pic>
        <p:nvPicPr>
          <p:cNvPr id="11" name="Picture 10"/>
          <p:cNvPicPr>
            <a:picLocks noChangeAspect="1"/>
          </p:cNvPicPr>
          <p:nvPr/>
        </p:nvPicPr>
        <p:blipFill>
          <a:blip r:embed="rId4"/>
          <a:stretch>
            <a:fillRect/>
          </a:stretch>
        </p:blipFill>
        <p:spPr>
          <a:xfrm>
            <a:off x="4127399" y="1360719"/>
            <a:ext cx="3447285" cy="2464442"/>
          </a:xfrm>
          <a:prstGeom prst="rect">
            <a:avLst/>
          </a:prstGeom>
        </p:spPr>
      </p:pic>
      <p:pic>
        <p:nvPicPr>
          <p:cNvPr id="12" name="Picture 11"/>
          <p:cNvPicPr>
            <a:picLocks noChangeAspect="1"/>
          </p:cNvPicPr>
          <p:nvPr/>
        </p:nvPicPr>
        <p:blipFill>
          <a:blip r:embed="rId5"/>
          <a:stretch>
            <a:fillRect/>
          </a:stretch>
        </p:blipFill>
        <p:spPr>
          <a:xfrm>
            <a:off x="7961122" y="1382617"/>
            <a:ext cx="3406126" cy="2420646"/>
          </a:xfrm>
          <a:prstGeom prst="rect">
            <a:avLst/>
          </a:prstGeom>
        </p:spPr>
      </p:pic>
      <p:pic>
        <p:nvPicPr>
          <p:cNvPr id="16" name="Picture 15"/>
          <p:cNvPicPr>
            <a:picLocks noChangeAspect="1"/>
          </p:cNvPicPr>
          <p:nvPr/>
        </p:nvPicPr>
        <p:blipFill>
          <a:blip r:embed="rId6"/>
          <a:stretch>
            <a:fillRect/>
          </a:stretch>
        </p:blipFill>
        <p:spPr>
          <a:xfrm>
            <a:off x="7961122" y="3958060"/>
            <a:ext cx="3406126" cy="2413865"/>
          </a:xfrm>
          <a:prstGeom prst="rect">
            <a:avLst/>
          </a:prstGeom>
        </p:spPr>
      </p:pic>
    </p:spTree>
    <p:extLst>
      <p:ext uri="{BB962C8B-B14F-4D97-AF65-F5344CB8AC3E}">
        <p14:creationId xmlns:p14="http://schemas.microsoft.com/office/powerpoint/2010/main" val="169595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19492"/>
            <a:ext cx="10615756" cy="5601533"/>
          </a:xfrm>
          <a:prstGeom prst="rect">
            <a:avLst/>
          </a:prstGeom>
          <a:noFill/>
        </p:spPr>
        <p:txBody>
          <a:bodyPr wrap="square" rtlCol="0">
            <a:spAutoFit/>
          </a:bodyPr>
          <a:lstStyle/>
          <a:p>
            <a:r>
              <a:rPr lang="en-US" sz="2000" u="sng" dirty="0" smtClean="0"/>
              <a:t>Accidents for the Month </a:t>
            </a:r>
          </a:p>
          <a:p>
            <a:r>
              <a:rPr lang="en-US" sz="2000" dirty="0" smtClean="0"/>
              <a:t>There were 9 accidents/incidents for the month; 5 staff and 4 students.   </a:t>
            </a:r>
          </a:p>
          <a:p>
            <a:r>
              <a:rPr lang="en-US" sz="2000" dirty="0" smtClean="0"/>
              <a:t>   </a:t>
            </a:r>
            <a:endParaRPr lang="en-US" sz="2000" u="sng" dirty="0" smtClean="0"/>
          </a:p>
          <a:p>
            <a:r>
              <a:rPr lang="en-US" sz="2000" u="sng" dirty="0" smtClean="0"/>
              <a:t>Staff Accidents/Incidents</a:t>
            </a:r>
          </a:p>
          <a:p>
            <a:r>
              <a:rPr lang="en-US" sz="2000" dirty="0" smtClean="0"/>
              <a:t>WMS – Maintenance worker hit head on beam while working in attic, lost balance.</a:t>
            </a:r>
            <a:endParaRPr lang="en-US" sz="2000" dirty="0"/>
          </a:p>
          <a:p>
            <a:r>
              <a:rPr lang="en-US" sz="2000" dirty="0" smtClean="0"/>
              <a:t>WMS- Grounds worker lacerated finger when moving piece of sheet metal. </a:t>
            </a:r>
          </a:p>
          <a:p>
            <a:r>
              <a:rPr lang="en-US" sz="2000" dirty="0" smtClean="0"/>
              <a:t>WPS - Employee tripped on stand, injured neck.</a:t>
            </a:r>
          </a:p>
          <a:p>
            <a:r>
              <a:rPr lang="en-US" sz="2000" dirty="0" smtClean="0"/>
              <a:t>WHS - Staff member cut finger while working on classroom equipment. </a:t>
            </a:r>
            <a:endParaRPr lang="en-US" sz="2000" dirty="0"/>
          </a:p>
          <a:p>
            <a:r>
              <a:rPr lang="en-US" sz="2000" dirty="0" smtClean="0"/>
              <a:t>Yale  - Employee sprained ankle and back running to playground during parent escalation. </a:t>
            </a:r>
          </a:p>
          <a:p>
            <a:endParaRPr lang="en-US" sz="2000" u="sng" dirty="0" smtClean="0"/>
          </a:p>
          <a:p>
            <a:r>
              <a:rPr lang="en-US" sz="2000" u="sng" dirty="0" smtClean="0"/>
              <a:t>Student Accidents/Injuries </a:t>
            </a:r>
          </a:p>
          <a:p>
            <a:r>
              <a:rPr lang="en-US" sz="2000" dirty="0" smtClean="0"/>
              <a:t>WHS </a:t>
            </a:r>
            <a:r>
              <a:rPr lang="en-US" sz="2000" dirty="0"/>
              <a:t>- Student </a:t>
            </a:r>
            <a:r>
              <a:rPr lang="en-US" sz="2000" dirty="0" smtClean="0"/>
              <a:t>sprained right ankle during soccer. </a:t>
            </a:r>
            <a:endParaRPr lang="en-US" sz="2000" dirty="0"/>
          </a:p>
          <a:p>
            <a:r>
              <a:rPr lang="en-US" sz="2000" dirty="0"/>
              <a:t>WHS </a:t>
            </a:r>
            <a:r>
              <a:rPr lang="en-US" sz="2000" dirty="0" smtClean="0"/>
              <a:t>– Student’s foot was run over by wheelchair, minor bruising.</a:t>
            </a:r>
            <a:endParaRPr lang="en-US" sz="2000" dirty="0"/>
          </a:p>
          <a:p>
            <a:r>
              <a:rPr lang="en-US" sz="2000" dirty="0" smtClean="0"/>
              <a:t>Yale </a:t>
            </a:r>
            <a:r>
              <a:rPr lang="en-US" sz="2000" dirty="0"/>
              <a:t>- Student </a:t>
            </a:r>
            <a:r>
              <a:rPr lang="en-US" sz="2000" dirty="0" smtClean="0"/>
              <a:t>became dizzy during warm ups; fell and hit head on floor.</a:t>
            </a:r>
          </a:p>
          <a:p>
            <a:r>
              <a:rPr lang="en-US" sz="2000" dirty="0" smtClean="0"/>
              <a:t>Yale </a:t>
            </a:r>
            <a:r>
              <a:rPr lang="en-US" sz="2000" dirty="0"/>
              <a:t>- Student </a:t>
            </a:r>
            <a:r>
              <a:rPr lang="en-US" sz="2000" dirty="0" smtClean="0"/>
              <a:t>ran into monkey bars while not paying attention; minor head injury. </a:t>
            </a:r>
            <a:endParaRPr lang="en-US" sz="2000" dirty="0"/>
          </a:p>
          <a:p>
            <a:endParaRPr lang="en-US" sz="2000" dirty="0" smtClean="0"/>
          </a:p>
          <a:p>
            <a:r>
              <a:rPr lang="en-US" sz="2000" dirty="0" smtClean="0"/>
              <a:t> </a:t>
            </a:r>
          </a:p>
          <a:p>
            <a:endParaRPr lang="en-US" dirty="0"/>
          </a:p>
        </p:txBody>
      </p:sp>
      <p:sp>
        <p:nvSpPr>
          <p:cNvPr id="5" name="TextBox 4"/>
          <p:cNvSpPr txBox="1"/>
          <p:nvPr/>
        </p:nvSpPr>
        <p:spPr>
          <a:xfrm>
            <a:off x="312109" y="467672"/>
            <a:ext cx="2157001" cy="523220"/>
          </a:xfrm>
          <a:prstGeom prst="rect">
            <a:avLst/>
          </a:prstGeom>
          <a:noFill/>
        </p:spPr>
        <p:txBody>
          <a:bodyPr wrap="none" rtlCol="0">
            <a:spAutoFit/>
          </a:bodyPr>
          <a:lstStyle/>
          <a:p>
            <a:r>
              <a:rPr lang="en-US" sz="2800" i="1" dirty="0" smtClean="0"/>
              <a:t>SAFETY  DATA</a:t>
            </a:r>
            <a:endParaRPr lang="en-US" sz="2800" i="1" dirty="0"/>
          </a:p>
        </p:txBody>
      </p:sp>
    </p:spTree>
    <p:extLst>
      <p:ext uri="{BB962C8B-B14F-4D97-AF65-F5344CB8AC3E}">
        <p14:creationId xmlns:p14="http://schemas.microsoft.com/office/powerpoint/2010/main" val="751604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158835" y="210092"/>
            <a:ext cx="1581908" cy="1077218"/>
          </a:xfrm>
          <a:prstGeom prst="rect">
            <a:avLst/>
          </a:prstGeom>
          <a:noFill/>
        </p:spPr>
        <p:txBody>
          <a:bodyPr wrap="none" rtlCol="0">
            <a:spAutoFit/>
          </a:bodyPr>
          <a:lstStyle/>
          <a:p>
            <a:r>
              <a:rPr lang="en-US" sz="3200" i="1" dirty="0" smtClean="0"/>
              <a:t>SAFETY  </a:t>
            </a:r>
          </a:p>
          <a:p>
            <a:r>
              <a:rPr lang="en-US" sz="3200" i="1" dirty="0" smtClean="0"/>
              <a:t>CHARTS</a:t>
            </a:r>
            <a:endParaRPr lang="en-US" sz="3200" i="1" dirty="0"/>
          </a:p>
        </p:txBody>
      </p:sp>
      <p:pic>
        <p:nvPicPr>
          <p:cNvPr id="6" name="Picture 5"/>
          <p:cNvPicPr>
            <a:picLocks noChangeAspect="1"/>
          </p:cNvPicPr>
          <p:nvPr/>
        </p:nvPicPr>
        <p:blipFill>
          <a:blip r:embed="rId3"/>
          <a:stretch>
            <a:fillRect/>
          </a:stretch>
        </p:blipFill>
        <p:spPr>
          <a:xfrm>
            <a:off x="1964987" y="449075"/>
            <a:ext cx="4329133" cy="3172760"/>
          </a:xfrm>
          <a:prstGeom prst="rect">
            <a:avLst/>
          </a:prstGeom>
        </p:spPr>
      </p:pic>
      <p:pic>
        <p:nvPicPr>
          <p:cNvPr id="15" name="Picture 14"/>
          <p:cNvPicPr>
            <a:picLocks noChangeAspect="1"/>
          </p:cNvPicPr>
          <p:nvPr/>
        </p:nvPicPr>
        <p:blipFill>
          <a:blip r:embed="rId4"/>
          <a:stretch>
            <a:fillRect/>
          </a:stretch>
        </p:blipFill>
        <p:spPr>
          <a:xfrm>
            <a:off x="6525571" y="449076"/>
            <a:ext cx="4938352" cy="3172759"/>
          </a:xfrm>
          <a:prstGeom prst="rect">
            <a:avLst/>
          </a:prstGeom>
        </p:spPr>
      </p:pic>
      <p:pic>
        <p:nvPicPr>
          <p:cNvPr id="17" name="Picture 16"/>
          <p:cNvPicPr>
            <a:picLocks noChangeAspect="1"/>
          </p:cNvPicPr>
          <p:nvPr/>
        </p:nvPicPr>
        <p:blipFill>
          <a:blip r:embed="rId5"/>
          <a:stretch>
            <a:fillRect/>
          </a:stretch>
        </p:blipFill>
        <p:spPr>
          <a:xfrm>
            <a:off x="1964988" y="3678039"/>
            <a:ext cx="4329132" cy="3124033"/>
          </a:xfrm>
          <a:prstGeom prst="rect">
            <a:avLst/>
          </a:prstGeom>
        </p:spPr>
      </p:pic>
      <p:pic>
        <p:nvPicPr>
          <p:cNvPr id="19" name="Picture 18"/>
          <p:cNvPicPr>
            <a:picLocks noChangeAspect="1"/>
          </p:cNvPicPr>
          <p:nvPr/>
        </p:nvPicPr>
        <p:blipFill>
          <a:blip r:embed="rId6"/>
          <a:stretch>
            <a:fillRect/>
          </a:stretch>
        </p:blipFill>
        <p:spPr>
          <a:xfrm>
            <a:off x="6525571" y="3678040"/>
            <a:ext cx="4938352" cy="3124032"/>
          </a:xfrm>
          <a:prstGeom prst="rect">
            <a:avLst/>
          </a:prstGeom>
        </p:spPr>
      </p:pic>
    </p:spTree>
    <p:extLst>
      <p:ext uri="{BB962C8B-B14F-4D97-AF65-F5344CB8AC3E}">
        <p14:creationId xmlns:p14="http://schemas.microsoft.com/office/powerpoint/2010/main" val="3193311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29235"/>
            <a:ext cx="10515600" cy="1325563"/>
          </a:xfrm>
        </p:spPr>
        <p:txBody>
          <a:bodyPr>
            <a:normAutofit/>
          </a:bodyPr>
          <a:lstStyle/>
          <a:p>
            <a:r>
              <a:rPr lang="en-US" sz="2800" b="1" dirty="0" smtClean="0"/>
              <a:t>Year End Safety Summary</a:t>
            </a:r>
            <a:endParaRPr lang="en-US" sz="2800" b="1" dirty="0"/>
          </a:p>
        </p:txBody>
      </p:sp>
      <p:pic>
        <p:nvPicPr>
          <p:cNvPr id="6" name="Picture 5"/>
          <p:cNvPicPr>
            <a:picLocks noChangeAspect="1"/>
          </p:cNvPicPr>
          <p:nvPr/>
        </p:nvPicPr>
        <p:blipFill>
          <a:blip r:embed="rId2"/>
          <a:stretch>
            <a:fillRect/>
          </a:stretch>
        </p:blipFill>
        <p:spPr>
          <a:xfrm>
            <a:off x="6687264" y="433546"/>
            <a:ext cx="5149090" cy="3560392"/>
          </a:xfrm>
          <a:prstGeom prst="rect">
            <a:avLst/>
          </a:prstGeom>
        </p:spPr>
      </p:pic>
      <p:sp>
        <p:nvSpPr>
          <p:cNvPr id="7" name="TextBox 6"/>
          <p:cNvSpPr txBox="1"/>
          <p:nvPr/>
        </p:nvSpPr>
        <p:spPr>
          <a:xfrm>
            <a:off x="361481" y="1028679"/>
            <a:ext cx="6177662" cy="3170099"/>
          </a:xfrm>
          <a:prstGeom prst="rect">
            <a:avLst/>
          </a:prstGeom>
          <a:noFill/>
        </p:spPr>
        <p:txBody>
          <a:bodyPr wrap="square" rtlCol="0">
            <a:spAutoFit/>
          </a:bodyPr>
          <a:lstStyle/>
          <a:p>
            <a:r>
              <a:rPr lang="en-US" sz="2000" b="1" u="sng" dirty="0" smtClean="0"/>
              <a:t>Yearly Summary to Date </a:t>
            </a:r>
          </a:p>
          <a:p>
            <a:pPr marL="285750" indent="-285750">
              <a:buFont typeface="Arial" panose="020B0604020202020204" pitchFamily="34" charset="0"/>
              <a:buChar char="•"/>
            </a:pPr>
            <a:r>
              <a:rPr lang="en-US" sz="2000" dirty="0" smtClean="0"/>
              <a:t>Reported injuries for the year were 101.</a:t>
            </a:r>
          </a:p>
          <a:p>
            <a:pPr marL="285750" indent="-285750">
              <a:buFont typeface="Arial" panose="020B0604020202020204" pitchFamily="34" charset="0"/>
              <a:buChar char="•"/>
            </a:pPr>
            <a:r>
              <a:rPr lang="en-US" sz="2000" dirty="0" smtClean="0"/>
              <a:t>There were 38 associated with student behavior.</a:t>
            </a:r>
          </a:p>
          <a:p>
            <a:pPr marL="285750" indent="-285750">
              <a:buFont typeface="Arial" panose="020B0604020202020204" pitchFamily="34" charset="0"/>
              <a:buChar char="•"/>
            </a:pPr>
            <a:r>
              <a:rPr lang="en-US" sz="2000" dirty="0" smtClean="0"/>
              <a:t>19 injuries were associated with sport activities. </a:t>
            </a:r>
          </a:p>
          <a:p>
            <a:pPr marL="285750" indent="-285750">
              <a:buFont typeface="Arial" panose="020B0604020202020204" pitchFamily="34" charset="0"/>
              <a:buChar char="•"/>
            </a:pPr>
            <a:r>
              <a:rPr lang="en-US" sz="2000" dirty="0" smtClean="0"/>
              <a:t>16 were related to careless or inattentive behaviors.</a:t>
            </a:r>
          </a:p>
          <a:p>
            <a:pPr marL="285750" indent="-285750">
              <a:buFont typeface="Arial" panose="020B0604020202020204" pitchFamily="34" charset="0"/>
              <a:buChar char="•"/>
            </a:pPr>
            <a:r>
              <a:rPr lang="en-US" sz="2000" dirty="0" smtClean="0"/>
              <a:t>12 slip/trip/falls related injuries. </a:t>
            </a:r>
          </a:p>
          <a:p>
            <a:pPr marL="285750" indent="-285750">
              <a:buFont typeface="Arial" panose="020B0604020202020204" pitchFamily="34" charset="0"/>
              <a:buChar char="•"/>
            </a:pPr>
            <a:r>
              <a:rPr lang="en-US" sz="2000" dirty="0" smtClean="0"/>
              <a:t>The balance were low single digit occurrences related to multiple causes (recess, play eq., seizure, asthma, etc.).  </a:t>
            </a:r>
          </a:p>
          <a:p>
            <a:r>
              <a:rPr lang="en-US" sz="2000" dirty="0" smtClean="0"/>
              <a:t> </a:t>
            </a:r>
            <a:endParaRPr lang="en-US" sz="2000" dirty="0"/>
          </a:p>
        </p:txBody>
      </p:sp>
      <p:sp>
        <p:nvSpPr>
          <p:cNvPr id="8" name="TextBox 7"/>
          <p:cNvSpPr txBox="1"/>
          <p:nvPr/>
        </p:nvSpPr>
        <p:spPr>
          <a:xfrm>
            <a:off x="6687264" y="4214662"/>
            <a:ext cx="5297213" cy="2246769"/>
          </a:xfrm>
          <a:prstGeom prst="rect">
            <a:avLst/>
          </a:prstGeom>
          <a:noFill/>
        </p:spPr>
        <p:txBody>
          <a:bodyPr wrap="square" rtlCol="0">
            <a:spAutoFit/>
          </a:bodyPr>
          <a:lstStyle/>
          <a:p>
            <a:r>
              <a:rPr lang="en-US" sz="2000" b="1" u="sng" dirty="0" smtClean="0"/>
              <a:t>Injuries by School </a:t>
            </a:r>
          </a:p>
          <a:p>
            <a:pPr marL="285750" indent="-285750">
              <a:buFont typeface="Arial" panose="020B0604020202020204" pitchFamily="34" charset="0"/>
              <a:buChar char="•"/>
            </a:pPr>
            <a:r>
              <a:rPr lang="en-US" sz="2000" dirty="0" smtClean="0"/>
              <a:t>WPS-44 (majority of behavioral related issues) </a:t>
            </a:r>
          </a:p>
          <a:p>
            <a:pPr marL="285750" indent="-285750">
              <a:buFont typeface="Arial" panose="020B0604020202020204" pitchFamily="34" charset="0"/>
              <a:buChar char="•"/>
            </a:pPr>
            <a:r>
              <a:rPr lang="en-US" sz="2000" dirty="0" smtClean="0"/>
              <a:t>WMS-11 </a:t>
            </a:r>
          </a:p>
          <a:p>
            <a:pPr marL="285750" indent="-285750">
              <a:buFont typeface="Arial" panose="020B0604020202020204" pitchFamily="34" charset="0"/>
              <a:buChar char="•"/>
            </a:pPr>
            <a:r>
              <a:rPr lang="en-US" sz="2000" dirty="0" smtClean="0"/>
              <a:t>WHS -27 (majority of sports related injuries)</a:t>
            </a:r>
          </a:p>
          <a:p>
            <a:pPr marL="285750" indent="-285750">
              <a:buFont typeface="Arial" panose="020B0604020202020204" pitchFamily="34" charset="0"/>
              <a:buChar char="•"/>
            </a:pPr>
            <a:r>
              <a:rPr lang="en-US" sz="2000" dirty="0" smtClean="0"/>
              <a:t>WIS-14</a:t>
            </a:r>
          </a:p>
          <a:p>
            <a:pPr marL="285750" indent="-285750">
              <a:buFont typeface="Arial" panose="020B0604020202020204" pitchFamily="34" charset="0"/>
              <a:buChar char="•"/>
            </a:pPr>
            <a:r>
              <a:rPr lang="en-US" sz="2000" dirty="0" smtClean="0"/>
              <a:t>Yale-6</a:t>
            </a:r>
          </a:p>
          <a:p>
            <a:endParaRPr lang="en-US" sz="2000" dirty="0"/>
          </a:p>
        </p:txBody>
      </p:sp>
      <p:sp>
        <p:nvSpPr>
          <p:cNvPr id="10" name="TextBox 9"/>
          <p:cNvSpPr txBox="1"/>
          <p:nvPr/>
        </p:nvSpPr>
        <p:spPr>
          <a:xfrm>
            <a:off x="361481" y="3995678"/>
            <a:ext cx="5476622" cy="2862322"/>
          </a:xfrm>
          <a:prstGeom prst="rect">
            <a:avLst/>
          </a:prstGeom>
          <a:noFill/>
        </p:spPr>
        <p:txBody>
          <a:bodyPr wrap="square" rtlCol="0">
            <a:spAutoFit/>
          </a:bodyPr>
          <a:lstStyle/>
          <a:p>
            <a:r>
              <a:rPr lang="en-US" sz="2000" b="1" u="sng" dirty="0" smtClean="0"/>
              <a:t>Who </a:t>
            </a:r>
            <a:r>
              <a:rPr lang="en-US" sz="2000" b="1" u="sng" dirty="0" smtClean="0"/>
              <a:t>Was Injured</a:t>
            </a:r>
            <a:r>
              <a:rPr lang="en-US" sz="2000" b="1" u="sng" dirty="0" smtClean="0"/>
              <a:t>?</a:t>
            </a:r>
            <a:endParaRPr lang="en-US" sz="2000" b="1" u="sng" dirty="0" smtClean="0"/>
          </a:p>
          <a:p>
            <a:r>
              <a:rPr lang="en-US" sz="2000" dirty="0" smtClean="0"/>
              <a:t>Students – 48, Staff – 53, Visitors – 1</a:t>
            </a:r>
          </a:p>
          <a:p>
            <a:pPr marL="285750" indent="-285750">
              <a:buFont typeface="Arial" panose="020B0604020202020204" pitchFamily="34" charset="0"/>
              <a:buChar char="•"/>
            </a:pPr>
            <a:endParaRPr lang="en-US" sz="2000" dirty="0" smtClean="0"/>
          </a:p>
          <a:p>
            <a:r>
              <a:rPr lang="en-US" sz="2000" dirty="0" smtClean="0"/>
              <a:t>Most of the staff injuries were the result of </a:t>
            </a:r>
          </a:p>
          <a:p>
            <a:r>
              <a:rPr lang="en-US" sz="2000" dirty="0" smtClean="0"/>
              <a:t>student behavioral issues (38) and were minor injuries. This also accounts for most of the “bruise” injuries. The bruise category also includes light abrasions and tender skin due to incidents.  </a:t>
            </a:r>
          </a:p>
          <a:p>
            <a:r>
              <a:rPr lang="en-US" sz="2000" dirty="0" smtClean="0"/>
              <a:t> </a:t>
            </a:r>
            <a:endParaRPr lang="en-US" sz="2000"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65306</TotalTime>
  <Words>809</Words>
  <Application>Microsoft Office PowerPoint</Application>
  <PresentationFormat>Widescreen</PresentationFormat>
  <Paragraphs>93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lpstr>Year End Safety Summary</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444</cp:revision>
  <cp:lastPrinted>2018-09-25T00:06:09Z</cp:lastPrinted>
  <dcterms:created xsi:type="dcterms:W3CDTF">2016-04-19T23:51:26Z</dcterms:created>
  <dcterms:modified xsi:type="dcterms:W3CDTF">2019-05-22T20:12:59Z</dcterms:modified>
</cp:coreProperties>
</file>